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6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3E57"/>
    <a:srgbClr val="184259"/>
    <a:srgbClr val="9C4E4E"/>
    <a:srgbClr val="700000"/>
    <a:srgbClr val="5E2001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F5AB1C69-6EDB-4FF4-983F-18BD219EF32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52" autoAdjust="0"/>
  </p:normalViewPr>
  <p:slideViewPr>
    <p:cSldViewPr snapToGrid="0">
      <p:cViewPr varScale="1">
        <p:scale>
          <a:sx n="79" d="100"/>
          <a:sy n="79" d="100"/>
        </p:scale>
        <p:origin x="72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2BF7510-B9ED-40E0-8274-4F64AD62B83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5E24B0-B97F-4932-93CD-4307D6181DC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0AA17F-CB06-445B-ACD3-321E84E51A80}" type="datetimeFigureOut">
              <a:rPr lang="en-US" smtClean="0"/>
              <a:t>5/3/2024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C3A0DF-A8A7-4EF4-96E5-757FFFC2A93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BEC987-E8F6-4FD2-BFB2-04815BD1D2F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78EF9-7F2B-4B20-A25C-9E80C16977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0114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6141C0-BF72-4A20-AFA7-D05563D549B7}" type="datetimeFigureOut">
              <a:rPr lang="en-US" smtClean="0"/>
              <a:t>5/3/2024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AAF9CF-D1E5-49FD-94F7-B246BB67E2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2858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 bwMode="blackGray">
      <p:bgPr>
        <a:gradFill flip="none" rotWithShape="1">
          <a:gsLst>
            <a:gs pos="0">
              <a:schemeClr val="accent3">
                <a:lumMod val="89000"/>
              </a:schemeClr>
            </a:gs>
            <a:gs pos="23000">
              <a:schemeClr val="accent3">
                <a:lumMod val="89000"/>
              </a:schemeClr>
            </a:gs>
            <a:gs pos="69000">
              <a:schemeClr val="accent3">
                <a:lumMod val="75000"/>
              </a:schemeClr>
            </a:gs>
            <a:gs pos="97000">
              <a:schemeClr val="accent3">
                <a:lumMod val="5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840914" cy="1260000"/>
          </a:xfrm>
        </p:spPr>
        <p:txBody>
          <a:bodyPr anchor="ctr" anchorCtr="0">
            <a:normAutofit/>
          </a:bodyPr>
          <a:lstStyle>
            <a:lvl1pPr>
              <a:defRPr sz="3000"/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1869601"/>
            <a:ext cx="10840914" cy="3921600"/>
          </a:xfrm>
        </p:spPr>
        <p:txBody>
          <a:bodyPr anchor="t" anchorCtr="0"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B7D2A-0DF8-424B-9572-B79AEBB2D9DC}" type="datetimeFigureOut">
              <a:rPr lang="en-US" noProof="0" smtClean="0"/>
              <a:t>5/3/2024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DD2A-B520-4620-9B43-64B657BA2D42}" type="slidenum">
              <a:rPr lang="en-US" noProof="0" smtClean="0"/>
              <a:t>‹#›</a:t>
            </a:fld>
            <a:endParaRPr lang="en-US" noProof="0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28F7C25-BFB6-430F-87B6-7D0D2C7493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-185517" y="1223433"/>
            <a:ext cx="504000" cy="0"/>
          </a:xfrm>
          <a:prstGeom prst="line">
            <a:avLst/>
          </a:prstGeom>
          <a:ln w="127000" cap="sq">
            <a:solidFill>
              <a:schemeClr val="accent3"/>
            </a:solidFill>
            <a:miter lim="800000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0262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1" y="609601"/>
            <a:ext cx="10840913" cy="3124199"/>
          </a:xfrm>
        </p:spPr>
        <p:txBody>
          <a:bodyPr anchor="ctr">
            <a:normAutofit/>
          </a:bodyPr>
          <a:lstStyle>
            <a:lvl1pPr algn="l">
              <a:defRPr sz="3000" b="0" cap="none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3733800"/>
            <a:ext cx="10840914" cy="20574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B7D2A-0DF8-424B-9572-B79AEBB2D9DC}" type="datetimeFigureOut">
              <a:rPr lang="en-US" noProof="0" smtClean="0"/>
              <a:t>5/3/2024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DD2A-B520-4620-9B43-64B657BA2D42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3326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840914" cy="1260000"/>
          </a:xfrm>
        </p:spPr>
        <p:txBody>
          <a:bodyPr>
            <a:normAutofit/>
          </a:bodyPr>
          <a:lstStyle>
            <a:lvl1pPr>
              <a:defRPr sz="3000"/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B7D2A-0DF8-424B-9572-B79AEBB2D9DC}" type="datetimeFigureOut">
              <a:rPr lang="en-US" noProof="0" smtClean="0"/>
              <a:t>5/3/2024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DD2A-B520-4620-9B43-64B657BA2D42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5106499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B7D2A-0DF8-424B-9572-B79AEBB2D9DC}" type="datetimeFigureOut">
              <a:rPr lang="en-US" noProof="0" smtClean="0"/>
              <a:t>5/3/2024</a:t>
            </a:fld>
            <a:endParaRPr lang="en-US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DD2A-B520-4620-9B43-64B657BA2D42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453706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blackGray">
      <p:bgPr>
        <a:gradFill flip="none" rotWithShape="1">
          <a:gsLst>
            <a:gs pos="0">
              <a:schemeClr val="accent3">
                <a:lumMod val="89000"/>
              </a:schemeClr>
            </a:gs>
            <a:gs pos="23000">
              <a:schemeClr val="accent3">
                <a:lumMod val="89000"/>
              </a:schemeClr>
            </a:gs>
            <a:gs pos="69000">
              <a:schemeClr val="accent3">
                <a:lumMod val="75000"/>
              </a:schemeClr>
            </a:gs>
            <a:gs pos="97000">
              <a:schemeClr val="accent3">
                <a:lumMod val="5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5" y="1786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76500" y="2716272"/>
            <a:ext cx="8683625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76500" y="5137736"/>
            <a:ext cx="8683625" cy="73284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smtClean="0"/>
              <a:t>Click to edit Master subtitle style</a:t>
            </a:r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984B7D2A-0DF8-424B-9572-B79AEBB2D9DC}" type="datetimeFigureOut">
              <a:rPr lang="en-US" noProof="0" smtClean="0"/>
              <a:t>5/3/2024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5D99DD2A-B520-4620-9B43-64B657BA2D42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629371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2450" y="1874308"/>
            <a:ext cx="3814235" cy="1260000"/>
          </a:xfrm>
        </p:spPr>
        <p:txBody>
          <a:bodyPr anchor="ctr" anchorCtr="0">
            <a:noAutofit/>
          </a:bodyPr>
          <a:lstStyle>
            <a:lvl1pPr algn="r">
              <a:defRPr sz="3000" b="0"/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0" y="0"/>
            <a:ext cx="7543800" cy="6856214"/>
          </a:xfrm>
        </p:spPr>
        <p:txBody>
          <a:bodyPr anchor="ctr">
            <a:normAutofit/>
          </a:bodyPr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2450" y="3134308"/>
            <a:ext cx="3814235" cy="20166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B7D2A-0DF8-424B-9572-B79AEBB2D9DC}" type="datetimeFigureOut">
              <a:rPr lang="en-US" noProof="0" smtClean="0"/>
              <a:t>5/3/2024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DD2A-B520-4620-9B43-64B657BA2D42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06338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Description and Con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>
            <a:extLst>
              <a:ext uri="{FF2B5EF4-FFF2-40B4-BE49-F238E27FC236}">
                <a16:creationId xmlns:a16="http://schemas.microsoft.com/office/drawing/2014/main" id="{A1E35E73-B2F7-41DF-AAD2-58E6BE2710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840914" cy="1260000"/>
          </a:xfrm>
        </p:spPr>
        <p:txBody>
          <a:bodyPr anchor="ctr" anchorCtr="0">
            <a:normAutofit/>
          </a:bodyPr>
          <a:lstStyle>
            <a:lvl1pPr>
              <a:defRPr sz="3000"/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1881824"/>
            <a:ext cx="10840914" cy="1032826"/>
          </a:xfrm>
        </p:spPr>
        <p:txBody>
          <a:bodyPr anchor="t" anchorCtr="0">
            <a:no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B7D2A-0DF8-424B-9572-B79AEBB2D9DC}" type="datetimeFigureOut">
              <a:rPr lang="en-US" noProof="0" smtClean="0"/>
              <a:t>5/3/2024</a:t>
            </a:fld>
            <a:endParaRPr lang="en-US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47DAE59-9D63-4159-8F3E-560C31F19A8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16192" y="3837470"/>
            <a:ext cx="1310050" cy="959003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3pPr algn="ctr">
              <a:defRPr sz="1200"/>
            </a:lvl3pPr>
            <a:lvl5pPr marL="1828800" indent="0">
              <a:buNone/>
              <a:defRPr/>
            </a:lvl5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DD2A-B520-4620-9B43-64B657BA2D4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4249143D-80A5-4E4C-BBFD-F253500CE226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85799" y="2914650"/>
            <a:ext cx="10840914" cy="502126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B06123F0-984B-4EF8-9945-3621C401B7A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465366" y="3837470"/>
            <a:ext cx="1310050" cy="959003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3pPr algn="ctr">
              <a:defRPr sz="1200"/>
            </a:lvl3pPr>
            <a:lvl5pPr marL="1828800" indent="0">
              <a:buNone/>
              <a:defRPr/>
            </a:lvl5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A669C074-A9BE-4B07-ACEE-3B34AAC8B9E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9548424" y="3837470"/>
            <a:ext cx="1310050" cy="959003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3pPr algn="ctr">
              <a:defRPr sz="1200"/>
            </a:lvl3pPr>
            <a:lvl5pPr marL="1828800" indent="0">
              <a:buNone/>
              <a:defRPr/>
            </a:lvl5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84A40D78-D6DD-41A7-A132-9D48DF8649A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382308" y="3837470"/>
            <a:ext cx="1310050" cy="959003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3pPr algn="ctr">
              <a:defRPr sz="1200"/>
            </a:lvl3pPr>
            <a:lvl5pPr marL="1828800" indent="0">
              <a:buNone/>
              <a:defRPr/>
            </a:lvl5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4A9CFAA7-850F-4C92-A9BE-56452E5CA04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299250" y="3837470"/>
            <a:ext cx="1310050" cy="959003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3pPr algn="ctr">
              <a:defRPr sz="1200"/>
            </a:lvl3pPr>
            <a:lvl5pPr marL="1828800" indent="0">
              <a:buNone/>
              <a:defRPr/>
            </a:lvl5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C5A0CF1-9FE7-4149-97DC-5221639144C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-185517" y="1242483"/>
            <a:ext cx="504000" cy="0"/>
          </a:xfrm>
          <a:prstGeom prst="line">
            <a:avLst/>
          </a:prstGeom>
          <a:ln w="127000" cap="sq">
            <a:solidFill>
              <a:schemeClr val="accent3"/>
            </a:solidFill>
            <a:miter lim="800000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3639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7326" y="995967"/>
            <a:ext cx="6238874" cy="1260000"/>
          </a:xfrm>
        </p:spPr>
        <p:txBody>
          <a:bodyPr anchor="ctr" anchorCtr="0">
            <a:noAutofit/>
          </a:bodyPr>
          <a:lstStyle>
            <a:lvl1pPr algn="r">
              <a:defRPr sz="3000" b="0"/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 bwMode="blackGray">
          <a:xfrm>
            <a:off x="8014200" y="995968"/>
            <a:ext cx="3492000" cy="4866064"/>
          </a:xfrm>
          <a:prstGeom prst="roundRect">
            <a:avLst>
              <a:gd name="adj" fmla="val 2371"/>
            </a:avLst>
          </a:prstGeom>
          <a:solidFill>
            <a:schemeClr val="bg2">
              <a:lumMod val="75000"/>
              <a:lumOff val="25000"/>
            </a:schemeClr>
          </a:solidFill>
          <a:ln w="28575" cap="sq" cmpd="sng">
            <a:solidFill>
              <a:schemeClr val="accent3">
                <a:lumMod val="50000"/>
              </a:schemeClr>
            </a:solidFill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85849" y="2255967"/>
            <a:ext cx="6610351" cy="3476618"/>
          </a:xfrm>
        </p:spPr>
        <p:txBody>
          <a:bodyPr anchor="t"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B7D2A-0DF8-424B-9572-B79AEBB2D9DC}" type="datetimeFigureOut">
              <a:rPr lang="en-US" noProof="0" smtClean="0"/>
              <a:t>5/3/2024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DD2A-B520-4620-9B43-64B657BA2D42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969382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Righ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57974" y="995968"/>
            <a:ext cx="4848225" cy="1260000"/>
          </a:xfrm>
        </p:spPr>
        <p:txBody>
          <a:bodyPr anchor="ctr" anchorCtr="0">
            <a:normAutofit/>
          </a:bodyPr>
          <a:lstStyle>
            <a:lvl1pPr algn="l">
              <a:defRPr sz="3000" b="0"/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 bwMode="blackGray">
          <a:xfrm>
            <a:off x="727574" y="914400"/>
            <a:ext cx="5749425" cy="4818185"/>
          </a:xfrm>
          <a:prstGeom prst="roundRect">
            <a:avLst>
              <a:gd name="adj" fmla="val 2371"/>
            </a:avLst>
          </a:prstGeom>
          <a:solidFill>
            <a:schemeClr val="bg2">
              <a:lumMod val="75000"/>
              <a:lumOff val="25000"/>
            </a:schemeClr>
          </a:solidFill>
          <a:ln w="28575" cap="sq" cmpd="sng">
            <a:solidFill>
              <a:schemeClr val="accent3">
                <a:lumMod val="50000"/>
              </a:schemeClr>
            </a:solidFill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57974" y="2255968"/>
            <a:ext cx="4848225" cy="347661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B7D2A-0DF8-424B-9572-B79AEBB2D9DC}" type="datetimeFigureOut">
              <a:rPr lang="en-US" noProof="0" smtClean="0"/>
              <a:t>5/3/2024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DD2A-B520-4620-9B43-64B657BA2D42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32959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 bwMode="white">
          <a:xfrm>
            <a:off x="10571243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noProof="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 bwMode="white">
          <a:xfrm>
            <a:off x="100262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noProof="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20801" y="609601"/>
            <a:ext cx="9550399" cy="2743199"/>
          </a:xfrm>
        </p:spPr>
        <p:txBody>
          <a:bodyPr anchor="ctr">
            <a:normAutofit/>
          </a:bodyPr>
          <a:lstStyle>
            <a:lvl1pPr algn="ctr">
              <a:defRPr sz="3000" b="0" i="1" cap="none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26408" y="3352800"/>
            <a:ext cx="9339184" cy="38100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1AD7857E-8E0E-4AC1-ABDC-E42462C788DE}"/>
              </a:ext>
            </a:extLst>
          </p:cNvPr>
          <p:cNvSpPr/>
          <p:nvPr userDrawn="1"/>
        </p:nvSpPr>
        <p:spPr>
          <a:xfrm>
            <a:off x="1750844" y="3962401"/>
            <a:ext cx="8690313" cy="1908173"/>
          </a:xfrm>
          <a:prstGeom prst="roundRect">
            <a:avLst>
              <a:gd name="adj" fmla="val 6552"/>
            </a:avLst>
          </a:prstGeom>
          <a:solidFill>
            <a:schemeClr val="accent3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57375" y="4021138"/>
            <a:ext cx="8486775" cy="17605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B7D2A-0DF8-424B-9572-B79AEBB2D9DC}" type="datetimeFigureOut">
              <a:rPr lang="en-US" noProof="0" smtClean="0"/>
              <a:t>5/3/2024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DD2A-B520-4620-9B43-64B657BA2D42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53409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>
            <a:extLst>
              <a:ext uri="{FF2B5EF4-FFF2-40B4-BE49-F238E27FC236}">
                <a16:creationId xmlns:a16="http://schemas.microsoft.com/office/drawing/2014/main" id="{A1E35E73-B2F7-41DF-AAD2-58E6BE2710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599"/>
            <a:ext cx="10840914" cy="1260000"/>
          </a:xfrm>
        </p:spPr>
        <p:txBody>
          <a:bodyPr>
            <a:normAutofit/>
          </a:bodyPr>
          <a:lstStyle>
            <a:lvl1pPr>
              <a:defRPr sz="3000"/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1869599"/>
            <a:ext cx="5202071" cy="916228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870201"/>
            <a:ext cx="5202071" cy="2916000"/>
          </a:xfrm>
          <a:prstGeom prst="roundRect">
            <a:avLst>
              <a:gd name="adj" fmla="val 2496"/>
            </a:avLst>
          </a:prstGeom>
          <a:ln w="28575">
            <a:solidFill>
              <a:schemeClr val="accent3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anchor="t">
            <a:normAutofit/>
          </a:bodyPr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8270" y="1869599"/>
            <a:ext cx="5228444" cy="916228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8270" y="2870201"/>
            <a:ext cx="5202071" cy="2916000"/>
          </a:xfrm>
          <a:prstGeom prst="roundRect">
            <a:avLst>
              <a:gd name="adj" fmla="val 2798"/>
            </a:avLst>
          </a:prstGeom>
          <a:ln w="28575">
            <a:solidFill>
              <a:schemeClr val="accent3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anchor="t">
            <a:normAutofit/>
          </a:bodyPr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B7D2A-0DF8-424B-9572-B79AEBB2D9DC}" type="datetimeFigureOut">
              <a:rPr lang="en-US" noProof="0" smtClean="0"/>
              <a:t>5/3/2024</a:t>
            </a:fld>
            <a:endParaRPr lang="en-US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DD2A-B520-4620-9B43-64B657BA2D42}" type="slidenum">
              <a:rPr lang="en-US" noProof="0" smtClean="0"/>
              <a:t>‹#›</a:t>
            </a:fld>
            <a:endParaRPr lang="en-US" noProof="0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031B0A9-3E16-4C5B-A6CE-045BCB91A0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 userDrawn="1"/>
        </p:nvCxnSpPr>
        <p:spPr>
          <a:xfrm flipV="1">
            <a:off x="57150" y="939761"/>
            <a:ext cx="3666" cy="491143"/>
          </a:xfrm>
          <a:prstGeom prst="line">
            <a:avLst/>
          </a:prstGeom>
          <a:ln w="127000" cap="sq">
            <a:solidFill>
              <a:schemeClr val="accent3"/>
            </a:solidFill>
            <a:miter lim="800000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6961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840914" cy="1260000"/>
          </a:xfrm>
        </p:spPr>
        <p:txBody>
          <a:bodyPr>
            <a:normAutofit/>
          </a:bodyPr>
          <a:lstStyle>
            <a:lvl1pPr>
              <a:defRPr sz="3000"/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E44449DE-635B-4B23-9B8B-C95A5B8764DB}"/>
              </a:ext>
            </a:extLst>
          </p:cNvPr>
          <p:cNvSpPr/>
          <p:nvPr userDrawn="1"/>
        </p:nvSpPr>
        <p:spPr>
          <a:xfrm>
            <a:off x="663356" y="1790228"/>
            <a:ext cx="10863358" cy="4080348"/>
          </a:xfrm>
          <a:prstGeom prst="roundRect">
            <a:avLst>
              <a:gd name="adj" fmla="val 2634"/>
            </a:avLst>
          </a:prstGeom>
          <a:solidFill>
            <a:schemeClr val="accent3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1869600"/>
            <a:ext cx="5040000" cy="3921601"/>
          </a:xfrm>
          <a:prstGeom prst="roundRect">
            <a:avLst>
              <a:gd name="adj" fmla="val 1970"/>
            </a:avLst>
          </a:prstGeom>
          <a:ln w="28575">
            <a:noFill/>
          </a:ln>
          <a:effectLst/>
        </p:spPr>
        <p:txBody>
          <a:bodyPr anchor="t" anchorCtr="0">
            <a:normAutofit/>
          </a:bodyPr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8644" y="1869601"/>
            <a:ext cx="5040000" cy="3921600"/>
          </a:xfrm>
          <a:prstGeom prst="roundRect">
            <a:avLst>
              <a:gd name="adj" fmla="val 2211"/>
            </a:avLst>
          </a:prstGeom>
          <a:ln w="28575">
            <a:noFill/>
          </a:ln>
          <a:effectLst/>
        </p:spPr>
        <p:txBody>
          <a:bodyPr anchor="t" anchorCtr="0">
            <a:normAutofit/>
          </a:bodyPr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B7D2A-0DF8-424B-9572-B79AEBB2D9DC}" type="datetimeFigureOut">
              <a:rPr lang="en-US" noProof="0" smtClean="0"/>
              <a:t>5/3/2024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DD2A-B520-4620-9B43-64B657BA2D42}" type="slidenum">
              <a:rPr lang="en-US" noProof="0" smtClean="0"/>
              <a:t>‹#›</a:t>
            </a:fld>
            <a:endParaRPr lang="en-US" noProof="0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8539E0A-8009-4A6E-A7A1-5AEFA52206C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 userDrawn="1"/>
        </p:nvCxnSpPr>
        <p:spPr>
          <a:xfrm flipV="1">
            <a:off x="57150" y="996911"/>
            <a:ext cx="3666" cy="491143"/>
          </a:xfrm>
          <a:prstGeom prst="line">
            <a:avLst/>
          </a:prstGeom>
          <a:ln w="127000" cap="sq">
            <a:solidFill>
              <a:schemeClr val="accent3"/>
            </a:solidFill>
            <a:miter lim="800000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352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Pr>
        <a:gradFill flip="none" rotWithShape="1">
          <a:gsLst>
            <a:gs pos="0">
              <a:schemeClr val="accent3">
                <a:lumMod val="89000"/>
              </a:schemeClr>
            </a:gs>
            <a:gs pos="23000">
              <a:schemeClr val="accent3">
                <a:lumMod val="89000"/>
              </a:schemeClr>
            </a:gs>
            <a:gs pos="69000">
              <a:schemeClr val="accent3">
                <a:lumMod val="75000"/>
              </a:schemeClr>
            </a:gs>
            <a:gs pos="97000">
              <a:schemeClr val="accent3">
                <a:lumMod val="5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white">
          <a:xfrm>
            <a:off x="685801" y="609600"/>
            <a:ext cx="10840914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white">
          <a:xfrm>
            <a:off x="685801" y="2142067"/>
            <a:ext cx="10840914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84B7D2A-0DF8-424B-9572-B79AEBB2D9DC}" type="datetimeFigureOut">
              <a:rPr lang="en-US" noProof="0" smtClean="0"/>
              <a:t>5/3/2024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59" y="5870575"/>
            <a:ext cx="1260655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D99DD2A-B520-4620-9B43-64B657BA2D42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0090699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8" r:id="rId3"/>
    <p:sldLayoutId id="2147483679" r:id="rId4"/>
    <p:sldLayoutId id="2147483669" r:id="rId5"/>
    <p:sldLayoutId id="2147483680" r:id="rId6"/>
    <p:sldLayoutId id="2147483672" r:id="rId7"/>
    <p:sldLayoutId id="2147483665" r:id="rId8"/>
    <p:sldLayoutId id="2147483664" r:id="rId9"/>
    <p:sldLayoutId id="2147483671" r:id="rId10"/>
    <p:sldLayoutId id="2147483666" r:id="rId11"/>
    <p:sldLayoutId id="2147483667" r:id="rId12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5B398-1E7F-44AD-8356-8345134C95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9767" y="3508918"/>
            <a:ext cx="8877090" cy="2421464"/>
          </a:xfrm>
        </p:spPr>
        <p:txBody>
          <a:bodyPr/>
          <a:lstStyle/>
          <a:p>
            <a:r>
              <a:rPr lang="en-US" dirty="0" smtClean="0"/>
              <a:t>Importance of Social Media &amp; Keeping the Public Informed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2A3D91-AB3F-4EDF-B87E-FDDF6C5DC4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73232" y="5930382"/>
            <a:ext cx="8683625" cy="732840"/>
          </a:xfrm>
        </p:spPr>
        <p:txBody>
          <a:bodyPr/>
          <a:lstStyle/>
          <a:p>
            <a:r>
              <a:rPr lang="en-US" dirty="0" smtClean="0"/>
              <a:t>East Carroll Parish Communication District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5716" y="1277725"/>
            <a:ext cx="2711669" cy="2171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27490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Default">
      <a:majorFont>
        <a:latin typeface="Corbel"/>
        <a:ea typeface=""/>
        <a:cs typeface=""/>
      </a:majorFont>
      <a:minorFont>
        <a:latin typeface="Corbel"/>
        <a:ea typeface=""/>
        <a:cs typeface="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22736411_Famous event in history presentation_AAS_v4" id="{885A6F1E-651B-4F15-A7C5-F8866BEBEDBA}" vid="{A424914B-CB64-4CFE-A131-6ACB64D36AA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E3091F8ED5AEA44962E4D3340721827" ma:contentTypeVersion="20" ma:contentTypeDescription="Create a new document." ma:contentTypeScope="" ma:versionID="1c0115722d964263e8f2fc2155bd0a68">
  <xsd:schema xmlns:xsd="http://www.w3.org/2001/XMLSchema" xmlns:xs="http://www.w3.org/2001/XMLSchema" xmlns:p="http://schemas.microsoft.com/office/2006/metadata/properties" xmlns:ns1="http://schemas.microsoft.com/sharepoint/v3" xmlns:ns2="0e4fac54-a62d-434e-a96a-2b762292c16b" xmlns:ns3="e0b45472-b695-441a-8df1-b72fbe6f52de" targetNamespace="http://schemas.microsoft.com/office/2006/metadata/properties" ma:root="true" ma:fieldsID="e4efaa357f2dd3f52882ad6185d834fb" ns1:_="" ns2:_="" ns3:_="">
    <xsd:import namespace="http://schemas.microsoft.com/sharepoint/v3"/>
    <xsd:import namespace="0e4fac54-a62d-434e-a96a-2b762292c16b"/>
    <xsd:import namespace="e0b45472-b695-441a-8df1-b72fbe6f52de"/>
    <xsd:element name="properties">
      <xsd:complexType>
        <xsd:sequence>
          <xsd:element name="documentManagement">
            <xsd:complexType>
              <xsd:all>
                <xsd:element ref="ns2:Division" minOccurs="0"/>
                <xsd:element ref="ns2:Section" minOccurs="0"/>
                <xsd:element ref="ns1:PublishingStartDate" minOccurs="0"/>
                <xsd:element ref="ns1:PublishingExpirationDate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0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11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4fac54-a62d-434e-a96a-2b762292c16b" elementFormDefault="qualified">
    <xsd:import namespace="http://schemas.microsoft.com/office/2006/documentManagement/types"/>
    <xsd:import namespace="http://schemas.microsoft.com/office/infopath/2007/PartnerControls"/>
    <xsd:element name="Division" ma:index="8" nillable="true" ma:displayName="Division" ma:format="Dropdown" ma:internalName="Division" ma:readOnly="false">
      <xsd:simpleType>
        <xsd:restriction base="dms:Choice">
          <xsd:enumeration value="Executive"/>
          <xsd:enumeration value="Disaster Recovery"/>
          <xsd:enumeration value="Preparedness, Response &amp; Interoperability"/>
          <xsd:enumeration value="Grants &amp; Administration"/>
        </xsd:restriction>
      </xsd:simpleType>
    </xsd:element>
    <xsd:element name="Section" ma:index="9" nillable="true" ma:displayName="Section" ma:format="Dropdown" ma:internalName="Section" ma:readOnly="false">
      <xsd:simpleType>
        <xsd:restriction base="dms:Choice">
          <xsd:enumeration value="Executive Office"/>
          <xsd:enumeration value="Preparedness"/>
          <xsd:enumeration value="PRI Operations"/>
          <xsd:enumeration value="Sub Recipient Monitoring"/>
          <xsd:enumeration value="Facility Management"/>
          <xsd:enumeration value="G &amp; A Management"/>
          <xsd:enumeration value="DR Process Services"/>
          <xsd:enumeration value="DR Management"/>
          <xsd:enumeration value="DR Public Assistance Grants"/>
          <xsd:enumeration value="DR Public Assistance Closeout"/>
          <xsd:enumeration value="DR Public Assistance Technical Services"/>
          <xsd:enumeration value="DR Public Assistance SALs"/>
          <xsd:enumeration value="DR Hazard Mitigation Grants"/>
          <xsd:enumeration value="DR Hazard Mitigation SALs"/>
          <xsd:enumeration value="Homeland Security Grants"/>
          <xsd:enumeration value="Recovery Grants Administration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b45472-b695-441a-8df1-b72fbe6f52d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vision xmlns="0e4fac54-a62d-434e-a96a-2b762292c16b" xsi:nil="true"/>
    <PublishingExpirationDate xmlns="http://schemas.microsoft.com/sharepoint/v3" xsi:nil="true"/>
    <PublishingStartDate xmlns="http://schemas.microsoft.com/sharepoint/v3" xsi:nil="true"/>
    <Section xmlns="0e4fac54-a62d-434e-a96a-2b762292c16b" xsi:nil="true"/>
  </documentManagement>
</p:properties>
</file>

<file path=customXml/itemProps1.xml><?xml version="1.0" encoding="utf-8"?>
<ds:datastoreItem xmlns:ds="http://schemas.openxmlformats.org/officeDocument/2006/customXml" ds:itemID="{C8E316A9-CA53-42AE-949B-062972B5869F}"/>
</file>

<file path=customXml/itemProps2.xml><?xml version="1.0" encoding="utf-8"?>
<ds:datastoreItem xmlns:ds="http://schemas.openxmlformats.org/officeDocument/2006/customXml" ds:itemID="{5C5491D2-EABF-492A-97D4-EC26519C6914}"/>
</file>

<file path=customXml/itemProps3.xml><?xml version="1.0" encoding="utf-8"?>
<ds:datastoreItem xmlns:ds="http://schemas.openxmlformats.org/officeDocument/2006/customXml" ds:itemID="{0EC94942-C689-461B-8649-1FD863C6BA2B}">
  <ds:schemaRefs>
    <ds:schemaRef ds:uri="http://purl.org/dc/terms/"/>
    <ds:schemaRef ds:uri="16c05727-aa75-4e4a-9b5f-8a80a1165891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71af3243-3dd4-4a8d-8c0d-dd76da1f02a5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Famous event in history presentation</Template>
  <TotalTime>0</TotalTime>
  <Words>14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Corbel</vt:lpstr>
      <vt:lpstr>Celestial</vt:lpstr>
      <vt:lpstr>Importance of Social Media &amp; Keeping the Public Informed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2024-05-03T14:01:50Z</dcterms:created>
  <dcterms:modified xsi:type="dcterms:W3CDTF">2024-05-03T14:07:07Z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0x010100AE3091F8ED5AEA44962E4D3340721827</vt:lpwstr>
  </property>
</Properties>
</file>